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2" r:id="rId5"/>
    <p:sldId id="260" r:id="rId6"/>
    <p:sldId id="258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5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65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31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4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64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34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50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52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9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18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8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82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6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B56B7-D920-48B1-900A-672D27049F3F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DA92F-9E5E-478C-856F-3A65FF6746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099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12391/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12391/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12391/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12391/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12391/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2391/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12391/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accent3">
                <a:lumMod val="40000"/>
                <a:lumOff val="60000"/>
              </a:schemeClr>
            </a:gs>
            <a:gs pos="52000">
              <a:schemeClr val="accent3">
                <a:lumMod val="95000"/>
                <a:lumOff val="5000"/>
              </a:schemeClr>
            </a:gs>
            <a:gs pos="88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B78C6-41FA-3BE5-33C3-FF317AA2B5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2.</a:t>
            </a:r>
            <a:r>
              <a:rPr lang="zh-CN" altLang="en-US" sz="9600" dirty="0"/>
              <a:t>学会宽容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078695-8213-A355-B97A-04FDA8783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1138" y="4026023"/>
            <a:ext cx="9144000" cy="1655762"/>
          </a:xfrm>
        </p:spPr>
        <p:txBody>
          <a:bodyPr/>
          <a:lstStyle/>
          <a:p>
            <a:r>
              <a:rPr lang="zh-CN" altLang="en-US" dirty="0"/>
              <a:t>等待上课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dirty="0"/>
              <a:t>请提前打开“后台</a:t>
            </a:r>
            <a:r>
              <a:rPr lang="en-US" altLang="zh-CN" dirty="0"/>
              <a:t>.exe</a:t>
            </a:r>
            <a:r>
              <a:rPr lang="zh-CN" altLang="en-US" dirty="0"/>
              <a:t>”来启用随机点名等功能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0953E7-2061-C4E2-6BB6-E6E209C5F523}"/>
              </a:ext>
            </a:extLst>
          </p:cNvPr>
          <p:cNvSpPr txBox="1"/>
          <p:nvPr/>
        </p:nvSpPr>
        <p:spPr>
          <a:xfrm>
            <a:off x="3210339" y="737318"/>
            <a:ext cx="5771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人教版小学道德与法治</a:t>
            </a:r>
            <a:endParaRPr lang="en-US" altLang="zh-CN" sz="2800" dirty="0"/>
          </a:p>
          <a:p>
            <a:r>
              <a:rPr lang="zh-CN" altLang="en-US" sz="2800" dirty="0"/>
              <a:t>六年级下册第一单元第</a:t>
            </a:r>
            <a:r>
              <a:rPr lang="en-US" altLang="zh-CN" sz="2800" dirty="0"/>
              <a:t>2</a:t>
            </a:r>
            <a:r>
              <a:rPr lang="zh-CN" altLang="en-US" sz="2800" dirty="0"/>
              <a:t>课第一课时</a:t>
            </a:r>
          </a:p>
        </p:txBody>
      </p:sp>
    </p:spTree>
    <p:extLst>
      <p:ext uri="{BB962C8B-B14F-4D97-AF65-F5344CB8AC3E}">
        <p14:creationId xmlns:p14="http://schemas.microsoft.com/office/powerpoint/2010/main" val="128416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5F19A-6133-BE4C-8EC4-C3B8CC91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景点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C1C8E-835B-448B-3E5A-EAF218C9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人们遇到纷争或冲突，感到很气愤时，就会去喝一杯这个泉里面的泉水，让自己平静下来。</a:t>
            </a:r>
          </a:p>
        </p:txBody>
      </p:sp>
      <p:sp>
        <p:nvSpPr>
          <p:cNvPr id="4" name="矩形: 圆角 3">
            <a:hlinkClick r:id="rId2"/>
            <a:extLst>
              <a:ext uri="{FF2B5EF4-FFF2-40B4-BE49-F238E27FC236}">
                <a16:creationId xmlns:a16="http://schemas.microsoft.com/office/drawing/2014/main" id="{F1D3352D-C331-5716-773E-A7CFA0DF3271}"/>
              </a:ext>
            </a:extLst>
          </p:cNvPr>
          <p:cNvSpPr/>
          <p:nvPr/>
        </p:nvSpPr>
        <p:spPr>
          <a:xfrm>
            <a:off x="9731828" y="5694590"/>
            <a:ext cx="2177142" cy="798285"/>
          </a:xfrm>
          <a:prstGeom prst="roundRect">
            <a:avLst/>
          </a:prstGeom>
          <a:solidFill>
            <a:schemeClr val="tx1">
              <a:alpha val="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随机点名</a:t>
            </a:r>
          </a:p>
        </p:txBody>
      </p:sp>
    </p:spTree>
    <p:extLst>
      <p:ext uri="{BB962C8B-B14F-4D97-AF65-F5344CB8AC3E}">
        <p14:creationId xmlns:p14="http://schemas.microsoft.com/office/powerpoint/2010/main" val="209541695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6AEDC-FD2C-D217-8C0B-862FB99E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6BC0B-9211-D7F4-0D4F-18C279277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                         静心泉</a:t>
            </a: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59F6D9FA-97DE-8060-CC97-A036B6FF61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1740" y="1434846"/>
            <a:ext cx="7208520" cy="398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963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CC0B-4090-3306-FC9E-DD98D0A8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景点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6E0AB-E92A-9301-369A-F6555AB64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这是一面神奇的镜子，可以照出每个人的缺点和不足，让人懂得人无完人，需要包容，谅解他人。</a:t>
            </a:r>
          </a:p>
        </p:txBody>
      </p:sp>
      <p:sp>
        <p:nvSpPr>
          <p:cNvPr id="5" name="矩形: 圆角 4">
            <a:hlinkClick r:id="rId2"/>
            <a:extLst>
              <a:ext uri="{FF2B5EF4-FFF2-40B4-BE49-F238E27FC236}">
                <a16:creationId xmlns:a16="http://schemas.microsoft.com/office/drawing/2014/main" id="{5F8E67FE-63DE-ACCE-C701-BD995E890972}"/>
              </a:ext>
            </a:extLst>
          </p:cNvPr>
          <p:cNvSpPr/>
          <p:nvPr/>
        </p:nvSpPr>
        <p:spPr>
          <a:xfrm>
            <a:off x="9724571" y="5777820"/>
            <a:ext cx="2177142" cy="798285"/>
          </a:xfrm>
          <a:prstGeom prst="roundRect">
            <a:avLst/>
          </a:prstGeom>
          <a:solidFill>
            <a:schemeClr val="tx1">
              <a:alpha val="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随机点名</a:t>
            </a:r>
          </a:p>
        </p:txBody>
      </p:sp>
    </p:spTree>
    <p:extLst>
      <p:ext uri="{BB962C8B-B14F-4D97-AF65-F5344CB8AC3E}">
        <p14:creationId xmlns:p14="http://schemas.microsoft.com/office/powerpoint/2010/main" val="4083617945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B809F-E9AF-880B-1F94-7AB4144B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答案</a:t>
            </a:r>
          </a:p>
        </p:txBody>
      </p:sp>
      <p:pic>
        <p:nvPicPr>
          <p:cNvPr id="4" name="object 8">
            <a:extLst>
              <a:ext uri="{FF2B5EF4-FFF2-40B4-BE49-F238E27FC236}">
                <a16:creationId xmlns:a16="http://schemas.microsoft.com/office/drawing/2014/main" id="{105C83AD-4C52-48E6-55E8-9B062CCACF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60234" y="1027906"/>
            <a:ext cx="3671531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9E5D4C-A38F-0DA4-4B50-C82410DB5218}"/>
              </a:ext>
            </a:extLst>
          </p:cNvPr>
          <p:cNvSpPr txBox="1"/>
          <p:nvPr/>
        </p:nvSpPr>
        <p:spPr>
          <a:xfrm>
            <a:off x="4963885" y="553309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包容镜</a:t>
            </a:r>
          </a:p>
        </p:txBody>
      </p:sp>
    </p:spTree>
    <p:extLst>
      <p:ext uri="{BB962C8B-B14F-4D97-AF65-F5344CB8AC3E}">
        <p14:creationId xmlns:p14="http://schemas.microsoft.com/office/powerpoint/2010/main" val="254616492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A9BC4-F781-69C5-2A04-DC825345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景点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58AD1C-8241-6924-3246-392B90C85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城里还有一座特别的亭子，只要人们去那里坐坐，就会想到只有相互礼让，生活才能和和美美。</a:t>
            </a:r>
          </a:p>
        </p:txBody>
      </p:sp>
      <p:sp>
        <p:nvSpPr>
          <p:cNvPr id="4" name="矩形: 圆角 3">
            <a:hlinkClick r:id="rId2"/>
            <a:extLst>
              <a:ext uri="{FF2B5EF4-FFF2-40B4-BE49-F238E27FC236}">
                <a16:creationId xmlns:a16="http://schemas.microsoft.com/office/drawing/2014/main" id="{006526C8-1CD7-E9B9-EF99-6ABC70773177}"/>
              </a:ext>
            </a:extLst>
          </p:cNvPr>
          <p:cNvSpPr/>
          <p:nvPr/>
        </p:nvSpPr>
        <p:spPr>
          <a:xfrm>
            <a:off x="9724571" y="5777820"/>
            <a:ext cx="2177142" cy="798285"/>
          </a:xfrm>
          <a:prstGeom prst="roundRect">
            <a:avLst/>
          </a:prstGeom>
          <a:solidFill>
            <a:schemeClr val="tx1">
              <a:alpha val="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随机点名</a:t>
            </a:r>
          </a:p>
        </p:txBody>
      </p:sp>
    </p:spTree>
    <p:extLst>
      <p:ext uri="{BB962C8B-B14F-4D97-AF65-F5344CB8AC3E}">
        <p14:creationId xmlns:p14="http://schemas.microsoft.com/office/powerpoint/2010/main" val="392108599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542F6-DA90-41A9-D1A2-9826446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235A89-B445-7D45-17C5-6728F9EFF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                         </a:t>
            </a:r>
            <a:r>
              <a:rPr lang="zh-CN" altLang="en-US" dirty="0"/>
              <a:t>礼让亭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E52184D-CDB7-7B5E-8BC8-4D307FD2603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9060" y="1413075"/>
            <a:ext cx="4110084" cy="40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487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CD67B-FC6E-22F8-11B0-5E461C48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2CB7D-2AF2-2451-A7AA-29B3BFB8D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想象一下“宽容城”中三处特别的文化景点对“宽容城”人们生活的作用。假如“宽容城”中没有了“宽容”，人们的生活会变成什么样</a:t>
            </a:r>
          </a:p>
        </p:txBody>
      </p:sp>
      <p:sp>
        <p:nvSpPr>
          <p:cNvPr id="4" name="矩形: 圆角 3">
            <a:hlinkClick r:id="rId2"/>
            <a:extLst>
              <a:ext uri="{FF2B5EF4-FFF2-40B4-BE49-F238E27FC236}">
                <a16:creationId xmlns:a16="http://schemas.microsoft.com/office/drawing/2014/main" id="{CB3B270E-8C37-A891-D58C-0D6DB9906B73}"/>
              </a:ext>
            </a:extLst>
          </p:cNvPr>
          <p:cNvSpPr/>
          <p:nvPr/>
        </p:nvSpPr>
        <p:spPr>
          <a:xfrm>
            <a:off x="9724571" y="5777820"/>
            <a:ext cx="2177142" cy="798285"/>
          </a:xfrm>
          <a:prstGeom prst="roundRect">
            <a:avLst/>
          </a:prstGeom>
          <a:solidFill>
            <a:schemeClr val="tx1">
              <a:alpha val="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随机点名</a:t>
            </a:r>
          </a:p>
        </p:txBody>
      </p:sp>
    </p:spTree>
    <p:extLst>
      <p:ext uri="{BB962C8B-B14F-4D97-AF65-F5344CB8AC3E}">
        <p14:creationId xmlns:p14="http://schemas.microsoft.com/office/powerpoint/2010/main" val="602669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8BA9F-B1F4-8398-FEFC-EA7E3F93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23509-8AFB-BDED-8B49-ADFA9C82A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宽容不仅使社会生活环境更加和谐、友善，也使我们内心保持平和、安定，让我们生活得幸福、愉快。</a:t>
            </a:r>
          </a:p>
        </p:txBody>
      </p:sp>
    </p:spTree>
    <p:extLst>
      <p:ext uri="{BB962C8B-B14F-4D97-AF65-F5344CB8AC3E}">
        <p14:creationId xmlns:p14="http://schemas.microsoft.com/office/powerpoint/2010/main" val="1567557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FF7CA-2E7E-D13D-0787-79376FEE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D002E2-55ED-EB20-E9F4-647596047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: 圆角 3">
            <a:hlinkClick r:id="rId2"/>
            <a:extLst>
              <a:ext uri="{FF2B5EF4-FFF2-40B4-BE49-F238E27FC236}">
                <a16:creationId xmlns:a16="http://schemas.microsoft.com/office/drawing/2014/main" id="{0B5197D0-3F7E-C65F-C0A1-865062E48DF8}"/>
              </a:ext>
            </a:extLst>
          </p:cNvPr>
          <p:cNvSpPr/>
          <p:nvPr/>
        </p:nvSpPr>
        <p:spPr>
          <a:xfrm>
            <a:off x="4764314" y="3287486"/>
            <a:ext cx="2663371" cy="1321934"/>
          </a:xfrm>
          <a:prstGeom prst="roundRect">
            <a:avLst/>
          </a:prstGeom>
          <a:solidFill>
            <a:schemeClr val="tx1">
              <a:lumMod val="75000"/>
              <a:alpha val="5000"/>
            </a:schemeClr>
          </a:solidFill>
          <a:ln w="18415"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唤起答题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B61F02-ECA5-F71B-1271-C986599BD139}"/>
              </a:ext>
            </a:extLst>
          </p:cNvPr>
          <p:cNvSpPr txBox="1"/>
          <p:nvPr/>
        </p:nvSpPr>
        <p:spPr>
          <a:xfrm>
            <a:off x="8465402" y="6413046"/>
            <a:ext cx="372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一定要注意用</a:t>
            </a:r>
            <a:r>
              <a:rPr lang="en-US" altLang="zh-CN" dirty="0"/>
              <a:t>http</a:t>
            </a:r>
            <a:r>
              <a:rPr lang="zh-CN" altLang="en-US" dirty="0"/>
              <a:t>而不是</a:t>
            </a:r>
            <a:r>
              <a:rPr lang="en-US" altLang="zh-CN" dirty="0"/>
              <a:t>https</a:t>
            </a:r>
            <a:r>
              <a:rPr lang="zh-CN" altLang="en-US" dirty="0"/>
              <a:t>啊</a:t>
            </a:r>
            <a:r>
              <a:rPr lang="en-US" altLang="zh-CN" dirty="0"/>
              <a:t>(</a:t>
            </a:r>
            <a:r>
              <a:rPr lang="zh-CN" altLang="en-US" dirty="0"/>
              <a:t>悲</a:t>
            </a:r>
          </a:p>
        </p:txBody>
      </p:sp>
    </p:spTree>
    <p:extLst>
      <p:ext uri="{BB962C8B-B14F-4D97-AF65-F5344CB8AC3E}">
        <p14:creationId xmlns:p14="http://schemas.microsoft.com/office/powerpoint/2010/main" val="120985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8AD96-A8F4-F68C-D917-DC416281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请同学们阅读</a:t>
            </a:r>
            <a:r>
              <a:rPr lang="en-US" altLang="zh-CN" dirty="0"/>
              <a:t>”</a:t>
            </a:r>
            <a:r>
              <a:rPr lang="zh-CN" altLang="en-US" dirty="0"/>
              <a:t>阅读角</a:t>
            </a:r>
            <a:r>
              <a:rPr lang="en-US" altLang="zh-CN" dirty="0"/>
              <a:t>”</a:t>
            </a:r>
            <a:r>
              <a:rPr lang="zh-CN" altLang="en-US" dirty="0"/>
              <a:t>里面的内容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9BA8D-F115-428E-E41A-91BDF03B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580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B78C6-41FA-3BE5-33C3-FF317AA2B5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2.</a:t>
            </a:r>
            <a:r>
              <a:rPr lang="zh-CN" altLang="en-US" sz="9600" dirty="0"/>
              <a:t>学会宽容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078695-8213-A355-B97A-04FDA8783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1138" y="402602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上课</a:t>
            </a:r>
            <a:r>
              <a:rPr lang="en-US" altLang="zh-CN" dirty="0"/>
              <a:t>!</a:t>
            </a:r>
          </a:p>
          <a:p>
            <a:endParaRPr lang="en-US" altLang="zh-CN" dirty="0"/>
          </a:p>
          <a:p>
            <a:r>
              <a:rPr lang="en-US" altLang="zh-CN" dirty="0"/>
              <a:t>PPT:</a:t>
            </a:r>
            <a:r>
              <a:rPr lang="zh-CN" altLang="en-US" dirty="0"/>
              <a:t>邓皓然</a:t>
            </a:r>
            <a:endParaRPr lang="en-US" altLang="zh-CN" dirty="0"/>
          </a:p>
          <a:p>
            <a:r>
              <a:rPr lang="zh-CN" altLang="en-US" dirty="0"/>
              <a:t>团队成员</a:t>
            </a:r>
            <a:r>
              <a:rPr lang="en-US" altLang="zh-CN" dirty="0"/>
              <a:t>:4</a:t>
            </a:r>
            <a:r>
              <a:rPr lang="zh-CN" altLang="en-US" dirty="0"/>
              <a:t>、</a:t>
            </a:r>
            <a:r>
              <a:rPr lang="en-US" altLang="zh-CN" dirty="0"/>
              <a:t>7-12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0953E7-2061-C4E2-6BB6-E6E209C5F523}"/>
              </a:ext>
            </a:extLst>
          </p:cNvPr>
          <p:cNvSpPr txBox="1"/>
          <p:nvPr/>
        </p:nvSpPr>
        <p:spPr>
          <a:xfrm>
            <a:off x="3210339" y="737318"/>
            <a:ext cx="5771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人教版小学道德与法治</a:t>
            </a:r>
            <a:endParaRPr lang="en-US" altLang="zh-CN" sz="2800" dirty="0"/>
          </a:p>
          <a:p>
            <a:r>
              <a:rPr lang="zh-CN" altLang="en-US" sz="2800" dirty="0"/>
              <a:t>六年级下册第一单元第</a:t>
            </a:r>
            <a:r>
              <a:rPr lang="en-US" altLang="zh-CN" sz="2800" dirty="0"/>
              <a:t>2</a:t>
            </a:r>
            <a:r>
              <a:rPr lang="zh-CN" altLang="en-US" sz="2800" dirty="0"/>
              <a:t>课第一课时</a:t>
            </a:r>
          </a:p>
        </p:txBody>
      </p:sp>
    </p:spTree>
    <p:extLst>
      <p:ext uri="{BB962C8B-B14F-4D97-AF65-F5344CB8AC3E}">
        <p14:creationId xmlns:p14="http://schemas.microsoft.com/office/powerpoint/2010/main" val="416631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5CE9F-F59C-B4B0-8FCB-3B59FB59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拥有一颗宽容心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7509E8-7052-7095-DD98-6335353D6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在日常生活中，人们忙于工作和生活，彼此之间难免产生摩擦、冲突，让人不开心，而宽容能让我们心胸开阔。</a:t>
            </a:r>
          </a:p>
        </p:txBody>
      </p:sp>
    </p:spTree>
    <p:extLst>
      <p:ext uri="{BB962C8B-B14F-4D97-AF65-F5344CB8AC3E}">
        <p14:creationId xmlns:p14="http://schemas.microsoft.com/office/powerpoint/2010/main" val="903676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B9A2F-9751-D99F-753C-BB58291D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F954C-C46B-7DD0-C37D-147D06889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AB7BC0-0B6F-FF99-1D91-FEF4F81A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5" y="0"/>
            <a:ext cx="5942035" cy="6858000"/>
          </a:xfrm>
          <a:prstGeom prst="rect">
            <a:avLst/>
          </a:prstGeom>
        </p:spPr>
      </p:pic>
      <p:sp>
        <p:nvSpPr>
          <p:cNvPr id="6" name="矩形: 圆角 5">
            <a:hlinkClick r:id="rId3"/>
            <a:extLst>
              <a:ext uri="{FF2B5EF4-FFF2-40B4-BE49-F238E27FC236}">
                <a16:creationId xmlns:a16="http://schemas.microsoft.com/office/drawing/2014/main" id="{04E1E16C-31DB-4221-9843-287862B44F88}"/>
              </a:ext>
            </a:extLst>
          </p:cNvPr>
          <p:cNvSpPr/>
          <p:nvPr/>
        </p:nvSpPr>
        <p:spPr>
          <a:xfrm>
            <a:off x="9724571" y="5777820"/>
            <a:ext cx="2177142" cy="798285"/>
          </a:xfrm>
          <a:prstGeom prst="roundRect">
            <a:avLst/>
          </a:prstGeom>
          <a:solidFill>
            <a:schemeClr val="tx1">
              <a:alpha val="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随机点名</a:t>
            </a:r>
          </a:p>
        </p:txBody>
      </p:sp>
    </p:spTree>
    <p:extLst>
      <p:ext uri="{BB962C8B-B14F-4D97-AF65-F5344CB8AC3E}">
        <p14:creationId xmlns:p14="http://schemas.microsoft.com/office/powerpoint/2010/main" val="2842415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134D2-5038-6C28-91F8-2F037AC5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899CA-81B1-733A-55C6-98CC8767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450E7E-81BB-5068-1960-25A2640B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298194" cy="312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92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074DA-2565-334D-2310-5C679C3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E66A5-8EF9-EEC3-384A-23BBAFA87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宽容让我们在面对他人的无心之失时要大度、不计较；在面对他人的伤害时，平息心中的不满，放弃报复的想法，懂得原谅他人。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/>
              <a:t>有几个同学很疑惑，明明是别人伤害了我们，为什么还要宽容呢？为此，我们请来啄木鸟医生帮忙。琢木鸟医生认为要解决同学们心中的疑惑，需要找出长在心中的三条“虫子”。</a:t>
            </a:r>
          </a:p>
        </p:txBody>
      </p:sp>
    </p:spTree>
    <p:extLst>
      <p:ext uri="{BB962C8B-B14F-4D97-AF65-F5344CB8AC3E}">
        <p14:creationId xmlns:p14="http://schemas.microsoft.com/office/powerpoint/2010/main" val="1676249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7B5AA-3860-02F5-CE7A-95010167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                        </a:t>
            </a:r>
            <a:r>
              <a:rPr lang="zh-CN" altLang="en-US" sz="5400" dirty="0"/>
              <a:t>学习目标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D68A98-7820-5EEC-FFB0-D21B3CD9E1A2}"/>
              </a:ext>
            </a:extLst>
          </p:cNvPr>
          <p:cNvSpPr/>
          <p:nvPr/>
        </p:nvSpPr>
        <p:spPr>
          <a:xfrm>
            <a:off x="838200" y="-1734141"/>
            <a:ext cx="5366248" cy="1309006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64E53E-F709-42A0-1B85-9CC911871180}"/>
              </a:ext>
            </a:extLst>
          </p:cNvPr>
          <p:cNvSpPr txBox="1"/>
          <p:nvPr/>
        </p:nvSpPr>
        <p:spPr>
          <a:xfrm>
            <a:off x="1010520" y="2526579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 1</a:t>
            </a:r>
            <a:endParaRPr lang="zh-CN" altLang="en-US" sz="6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6223DB-B724-AFE6-AE7D-D2B8C8190A45}"/>
              </a:ext>
            </a:extLst>
          </p:cNvPr>
          <p:cNvSpPr txBox="1"/>
          <p:nvPr/>
        </p:nvSpPr>
        <p:spPr>
          <a:xfrm>
            <a:off x="1141336" y="3729315"/>
            <a:ext cx="91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/>
              <a:t>2</a:t>
            </a:r>
            <a:endParaRPr lang="zh-CN" altLang="en-US" sz="7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F87A64-4D2A-E369-521C-1D07B0886E0F}"/>
              </a:ext>
            </a:extLst>
          </p:cNvPr>
          <p:cNvSpPr txBox="1"/>
          <p:nvPr/>
        </p:nvSpPr>
        <p:spPr>
          <a:xfrm>
            <a:off x="2063502" y="2695857"/>
            <a:ext cx="10373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spc="15" dirty="0">
                <a:latin typeface="Microsoft YaHei UI"/>
                <a:cs typeface="Microsoft YaHei UI"/>
              </a:rPr>
              <a:t>体会宽容对美好、和谐生活的重要意义</a:t>
            </a:r>
            <a:r>
              <a:rPr lang="zh-CN" altLang="en-US" sz="4400" b="1" dirty="0">
                <a:latin typeface="Microsoft YaHei UI"/>
                <a:cs typeface="Microsoft YaHei UI"/>
              </a:rPr>
              <a:t>。</a:t>
            </a:r>
            <a:endParaRPr lang="zh-CN" altLang="en-US" sz="4400" dirty="0">
              <a:latin typeface="Microsoft YaHei UI"/>
              <a:cs typeface="Microsoft YaHei UI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0435F4-9C7B-5A9E-D2C0-942591AE7B5C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19DFFD-B4D9-CF05-B50B-E87211A44390}"/>
              </a:ext>
            </a:extLst>
          </p:cNvPr>
          <p:cNvSpPr txBox="1"/>
          <p:nvPr/>
        </p:nvSpPr>
        <p:spPr>
          <a:xfrm>
            <a:off x="2005519" y="3936338"/>
            <a:ext cx="5857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400" b="1" spc="15" dirty="0">
                <a:latin typeface="Microsoft YaHei UI"/>
                <a:cs typeface="Microsoft YaHei UI"/>
              </a:rPr>
              <a:t>学会宽待、原谅他人</a:t>
            </a:r>
            <a:r>
              <a:rPr lang="zh-CN" altLang="en-US" sz="4400" b="1" dirty="0">
                <a:latin typeface="Microsoft YaHei UI"/>
                <a:cs typeface="Microsoft YaHei UI"/>
              </a:rPr>
              <a:t>。</a:t>
            </a:r>
            <a:endParaRPr lang="zh-CN" altLang="en-US" sz="4400" dirty="0">
              <a:latin typeface="Microsoft YaHei UI"/>
              <a:cs typeface="Microsoft YaHei UI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22212F2-9D65-617F-A830-01D2BC019944}"/>
              </a:ext>
            </a:extLst>
          </p:cNvPr>
          <p:cNvSpPr/>
          <p:nvPr/>
        </p:nvSpPr>
        <p:spPr>
          <a:xfrm>
            <a:off x="1005736" y="2661471"/>
            <a:ext cx="914400" cy="918516"/>
          </a:xfrm>
          <a:prstGeom prst="roundRect">
            <a:avLst/>
          </a:prstGeom>
          <a:solidFill>
            <a:srgbClr val="000000">
              <a:alpha val="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D6B32C5-4DA4-51B5-32F5-3CE030BCD32B}"/>
              </a:ext>
            </a:extLst>
          </p:cNvPr>
          <p:cNvSpPr/>
          <p:nvPr/>
        </p:nvSpPr>
        <p:spPr>
          <a:xfrm>
            <a:off x="1005736" y="3861800"/>
            <a:ext cx="914400" cy="918516"/>
          </a:xfrm>
          <a:prstGeom prst="roundRect">
            <a:avLst/>
          </a:prstGeom>
          <a:solidFill>
            <a:srgbClr val="000000">
              <a:alpha val="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F22D611-8579-59B8-5635-9979D9C503DB}"/>
              </a:ext>
            </a:extLst>
          </p:cNvPr>
          <p:cNvSpPr/>
          <p:nvPr/>
        </p:nvSpPr>
        <p:spPr>
          <a:xfrm>
            <a:off x="3412876" y="426727"/>
            <a:ext cx="5366248" cy="1325563"/>
          </a:xfrm>
          <a:prstGeom prst="roundRect">
            <a:avLst/>
          </a:prstGeom>
          <a:solidFill>
            <a:schemeClr val="tx1">
              <a:alpha val="5000"/>
            </a:schemeClr>
          </a:solidFill>
          <a:ln w="18034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40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50EA7-A957-63E7-3A3B-4762B2CB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如果你遇到了以下的情况 请问你会怎么做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F1872-0686-4CEB-0D88-626A8AD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你在广场上玩耍，不小心撞到了一位叔叔。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你走路走得太快，踩到了你前面那一个人的脚。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别人在踢足球，你在旁边围观时被足球打中。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下课了，你在写作业时被正在玩闹的同学撞到了手。</a:t>
            </a:r>
          </a:p>
        </p:txBody>
      </p:sp>
      <p:sp>
        <p:nvSpPr>
          <p:cNvPr id="4" name="矩形: 圆角 3">
            <a:hlinkClick r:id="rId2"/>
            <a:extLst>
              <a:ext uri="{FF2B5EF4-FFF2-40B4-BE49-F238E27FC236}">
                <a16:creationId xmlns:a16="http://schemas.microsoft.com/office/drawing/2014/main" id="{DF44DB4C-D688-4D60-6ACE-CF170CD5C1BC}"/>
              </a:ext>
            </a:extLst>
          </p:cNvPr>
          <p:cNvSpPr/>
          <p:nvPr/>
        </p:nvSpPr>
        <p:spPr>
          <a:xfrm>
            <a:off x="9710057" y="5429478"/>
            <a:ext cx="2177142" cy="798285"/>
          </a:xfrm>
          <a:prstGeom prst="roundRect">
            <a:avLst/>
          </a:prstGeom>
          <a:solidFill>
            <a:schemeClr val="tx1">
              <a:alpha val="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随机点名</a:t>
            </a:r>
          </a:p>
        </p:txBody>
      </p:sp>
    </p:spTree>
    <p:extLst>
      <p:ext uri="{BB962C8B-B14F-4D97-AF65-F5344CB8AC3E}">
        <p14:creationId xmlns:p14="http://schemas.microsoft.com/office/powerpoint/2010/main" val="1939435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92C50-A7E3-D4B2-68DE-40CAFF00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宽容让生活更美好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7C0523-8BDC-B0EE-77BD-A06E2FCC8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宽容让人们彼此宽带、和睦相处，它是我们和谐、美好生活的重要基础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104391-8BD0-BF8A-B5BD-38587997870D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27784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E5DCAC-DD58-7C9D-E2D6-B86C16A0595D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DC9A9C1-106A-19E6-038D-2E8B88D77B51}"/>
              </a:ext>
            </a:extLst>
          </p:cNvPr>
          <p:cNvSpPr txBox="1">
            <a:spLocks noGrp="1"/>
          </p:cNvSpPr>
          <p:nvPr/>
        </p:nvSpPr>
        <p:spPr>
          <a:xfrm>
            <a:off x="1411440" y="575750"/>
            <a:ext cx="89698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icrosoft YaHei UI"/>
                <a:ea typeface="+mj-ea"/>
                <a:cs typeface="Microsoft YaHei UI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1635" algn="l"/>
              </a:tabLst>
            </a:pPr>
            <a:r>
              <a:rPr sz="4000" spc="10" dirty="0">
                <a:latin typeface="Microsoft JhengHei"/>
                <a:cs typeface="Microsoft JhengHei"/>
              </a:rPr>
              <a:t>楼上女孩请求谅</a:t>
            </a:r>
            <a:r>
              <a:rPr sz="4000" dirty="0">
                <a:latin typeface="Microsoft JhengHei"/>
                <a:cs typeface="Microsoft JhengHei"/>
              </a:rPr>
              <a:t>解</a:t>
            </a:r>
            <a:r>
              <a:rPr dirty="0">
                <a:latin typeface="Microsoft JhengHei"/>
                <a:cs typeface="Microsoft JhengHei"/>
              </a:rPr>
              <a:t>	</a:t>
            </a:r>
            <a:r>
              <a:rPr sz="4400" spc="10" dirty="0">
                <a:latin typeface="Microsoft JhengHei"/>
                <a:cs typeface="Microsoft JhengHei"/>
              </a:rPr>
              <a:t>楼下邻居温暖回</a:t>
            </a:r>
            <a:r>
              <a:rPr sz="4400" dirty="0">
                <a:latin typeface="Microsoft JhengHei"/>
                <a:cs typeface="Microsoft JhengHei"/>
              </a:rPr>
              <a:t>信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9ABC69E-EBAC-92EE-E0CF-AB441C51DBF0}"/>
              </a:ext>
            </a:extLst>
          </p:cNvPr>
          <p:cNvSpPr txBox="1"/>
          <p:nvPr/>
        </p:nvSpPr>
        <p:spPr>
          <a:xfrm>
            <a:off x="1016363" y="1400620"/>
            <a:ext cx="913638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572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棋棋马上就要钢琴考级了，她每天刻苦练琴，琴声影响到了邻 居的休息，遭到了投诉。为此，她给邻居黄叔叔写了一张留言条请 求包容和原谅，还送了自己和妈妈烤的蛋糕。黄叔叔看完信后特别 感动，也给棋棋写了一封信表示理解，还送了一个小熊玩偶呢！</a:t>
            </a:r>
          </a:p>
        </p:txBody>
      </p:sp>
      <p:grpSp>
        <p:nvGrpSpPr>
          <p:cNvPr id="9" name="object 6">
            <a:extLst>
              <a:ext uri="{FF2B5EF4-FFF2-40B4-BE49-F238E27FC236}">
                <a16:creationId xmlns:a16="http://schemas.microsoft.com/office/drawing/2014/main" id="{5DFE40D5-7B17-1555-8ED4-0B5A947156E0}"/>
              </a:ext>
            </a:extLst>
          </p:cNvPr>
          <p:cNvGrpSpPr/>
          <p:nvPr/>
        </p:nvGrpSpPr>
        <p:grpSpPr>
          <a:xfrm>
            <a:off x="1516743" y="3309258"/>
            <a:ext cx="8392012" cy="2214370"/>
            <a:chOff x="1937943" y="2820239"/>
            <a:chExt cx="7241543" cy="1726692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2787C5E1-5685-7A30-0F2B-2618CF910E0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8127" y="2820239"/>
              <a:ext cx="3261359" cy="1726692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DB3951D0-FAB5-51A1-1EA1-2EBBB4EF966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7943" y="2821764"/>
              <a:ext cx="3235452" cy="1725167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6346081-54C8-AF7C-94B1-D2D40FD681D5}"/>
              </a:ext>
            </a:extLst>
          </p:cNvPr>
          <p:cNvSpPr txBox="1"/>
          <p:nvPr/>
        </p:nvSpPr>
        <p:spPr>
          <a:xfrm>
            <a:off x="10007600" y="6176963"/>
            <a:ext cx="212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From:</a:t>
            </a:r>
            <a:r>
              <a:rPr lang="zh-CN" altLang="en-US" dirty="0"/>
              <a:t>广州共享课堂</a:t>
            </a:r>
          </a:p>
        </p:txBody>
      </p:sp>
    </p:spTree>
    <p:extLst>
      <p:ext uri="{BB962C8B-B14F-4D97-AF65-F5344CB8AC3E}">
        <p14:creationId xmlns:p14="http://schemas.microsoft.com/office/powerpoint/2010/main" val="140720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1B8CA-7312-2A73-0F1D-738A2885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</a:t>
            </a:r>
            <a:r>
              <a:rPr lang="zh-CN" altLang="en-US" dirty="0"/>
              <a:t>感谢他们的宽容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5B88693-71EC-CAFA-5059-9C6229D33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664568"/>
              </p:ext>
            </p:extLst>
          </p:nvPr>
        </p:nvGraphicFramePr>
        <p:xfrm>
          <a:off x="838200" y="1825623"/>
          <a:ext cx="10515600" cy="395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820533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78887617"/>
                    </a:ext>
                  </a:extLst>
                </a:gridCol>
              </a:tblGrid>
              <a:tr h="1979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spc="10" dirty="0">
                          <a:latin typeface="Microsoft YaHei UI"/>
                          <a:cs typeface="Microsoft YaHei UI"/>
                        </a:rPr>
                        <a:t>    我和南南在小区里玩</a:t>
                      </a:r>
                      <a:r>
                        <a:rPr lang="en-US" altLang="zh-CN" sz="1800" b="1" spc="520" dirty="0">
                          <a:latin typeface="Microsoft YaHei UI"/>
                          <a:cs typeface="Microsoft YaHei UI"/>
                        </a:rPr>
                        <a:t>,</a:t>
                      </a:r>
                      <a:r>
                        <a:rPr lang="zh-CN" altLang="en-US" sz="1800" b="1" spc="10" dirty="0">
                          <a:latin typeface="Microsoft YaHei UI"/>
                          <a:cs typeface="Microsoft YaHei UI"/>
                        </a:rPr>
                        <a:t>南南不小心把我撞倒在台阶上。顿时，我的</a:t>
                      </a:r>
                      <a:r>
                        <a:rPr lang="zh-CN" altLang="en-US" sz="1800" b="1" dirty="0">
                          <a:latin typeface="Microsoft YaHei UI"/>
                          <a:cs typeface="Microsoft YaHei UI"/>
                        </a:rPr>
                        <a:t>膝</a:t>
                      </a:r>
                      <a:r>
                        <a:rPr lang="zh-CN" altLang="en-US" sz="1800" b="1" spc="10" dirty="0">
                          <a:latin typeface="Microsoft YaHei UI"/>
                          <a:cs typeface="Microsoft YaHei UI"/>
                        </a:rPr>
                        <a:t>盖磕得直流血。晚上，南南的爸爸妈妈带着他到我家道歉。</a:t>
                      </a:r>
                      <a:r>
                        <a:rPr lang="zh-CN" altLang="en-US" sz="1800" b="1" spc="10" dirty="0">
                          <a:solidFill>
                            <a:schemeClr val="tx1"/>
                          </a:solidFill>
                          <a:latin typeface="Microsoft YaHei UI"/>
                          <a:cs typeface="Microsoft YaHei UI"/>
                        </a:rPr>
                        <a:t>我妈妈没有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Microsoft YaHei UI"/>
                          <a:cs typeface="Microsoft YaHei UI"/>
                        </a:rPr>
                        <a:t>指责</a:t>
                      </a:r>
                      <a:r>
                        <a:rPr lang="zh-CN" altLang="en-US" sz="1800" b="1" spc="10" dirty="0">
                          <a:solidFill>
                            <a:schemeClr val="tx1"/>
                          </a:solidFill>
                          <a:latin typeface="Microsoft YaHei UI"/>
                          <a:cs typeface="Microsoft YaHei UI"/>
                        </a:rPr>
                        <a:t>南南，</a:t>
                      </a:r>
                      <a:r>
                        <a:rPr lang="zh-CN" altLang="en-US" sz="1800" b="1" spc="10" dirty="0">
                          <a:latin typeface="Microsoft YaHei UI"/>
                          <a:cs typeface="Microsoft YaHei UI"/>
                        </a:rPr>
                        <a:t>说这只是意外，以后玩的时候小心点就行了</a:t>
                      </a:r>
                      <a:r>
                        <a:rPr lang="zh-CN" altLang="en-US" sz="1800" b="1" dirty="0">
                          <a:latin typeface="Microsoft YaHei UI"/>
                          <a:cs typeface="Microsoft YaHei UI"/>
                        </a:rPr>
                        <a:t>。</a:t>
                      </a:r>
                      <a:endParaRPr lang="zh-CN" altLang="en-US" sz="1800" dirty="0">
                        <a:latin typeface="Microsoft YaHei UI"/>
                        <a:cs typeface="Microsoft YaHei UI"/>
                      </a:endParaRPr>
                    </a:p>
                    <a:p>
                      <a:endParaRPr lang="zh-CN" alt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   生日那天，飞飞邀请好朋友来家里玩。他们在家里又跳又唱，一直玩到夜里很晚。邻居上来敲门，善意地提醒他们小声点。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411148"/>
                  </a:ext>
                </a:extLst>
              </a:tr>
              <a:tr h="1979160">
                <a:tc>
                  <a:txBody>
                    <a:bodyPr/>
                    <a:lstStyle/>
                    <a:p>
                      <a:r>
                        <a:rPr lang="zh-CN" altLang="en-US" dirty="0"/>
                        <a:t>收废品的老人在收废品时，不小心剐蹭到路边的汽车，车上留下一道划痕。老人不停地自责，留在原地等待车主。车主了解了事情的原委，不但没有要求老人赔偿，还表示敬佩老人诚实、勇于担责的精神。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2654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F13AEB8-4921-6DAE-588B-659FDC06E120}"/>
              </a:ext>
            </a:extLst>
          </p:cNvPr>
          <p:cNvSpPr txBox="1"/>
          <p:nvPr/>
        </p:nvSpPr>
        <p:spPr>
          <a:xfrm>
            <a:off x="145143" y="1129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活动园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051761-B619-EAAE-2565-E56783B20CF4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B96244A0-C1FC-79CA-1450-E6A8F2AE8FA8}"/>
              </a:ext>
            </a:extLst>
          </p:cNvPr>
          <p:cNvSpPr/>
          <p:nvPr/>
        </p:nvSpPr>
        <p:spPr>
          <a:xfrm flipH="1">
            <a:off x="7445829" y="4392612"/>
            <a:ext cx="3773714" cy="897845"/>
          </a:xfrm>
          <a:prstGeom prst="wedgeRoundRectCallout">
            <a:avLst>
              <a:gd name="adj1" fmla="val -21560"/>
              <a:gd name="adj2" fmla="val 86453"/>
              <a:gd name="adj3" fmla="val 16667"/>
            </a:avLst>
          </a:prstGeom>
          <a:solidFill>
            <a:schemeClr val="bg1">
              <a:lumMod val="95000"/>
              <a:lumOff val="5000"/>
              <a:alpha val="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结合上述示例，谈谈你如何看待实例中人物的宽容做法。</a:t>
            </a:r>
          </a:p>
        </p:txBody>
      </p:sp>
    </p:spTree>
    <p:extLst>
      <p:ext uri="{BB962C8B-B14F-4D97-AF65-F5344CB8AC3E}">
        <p14:creationId xmlns:p14="http://schemas.microsoft.com/office/powerpoint/2010/main" val="370644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7B342-529A-C668-3017-7112064A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F68FB-94CB-F619-B1D1-E807EF073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你遇到过类似的事情吗？请和小组同学交流以下，谈谈宽容对生活的意义。</a:t>
            </a:r>
          </a:p>
        </p:txBody>
      </p:sp>
    </p:spTree>
    <p:extLst>
      <p:ext uri="{BB962C8B-B14F-4D97-AF65-F5344CB8AC3E}">
        <p14:creationId xmlns:p14="http://schemas.microsoft.com/office/powerpoint/2010/main" val="4163780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297F7-589C-94E6-E2A1-2ACFE7A6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丁丁和朋友来到了一个叫“宽容城”的神奇地方。他们听说这个城市有三处特别的文化景点</a:t>
            </a:r>
            <a:r>
              <a:rPr lang="en-US" altLang="zh-CN" sz="2400" dirty="0"/>
              <a:t>······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FBEE90-D4A7-AB04-D3AE-58FFBF7D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请根据提示去猜出景点的名字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03196-C3A5-DB84-B266-007AA4D3B51A}"/>
              </a:ext>
            </a:extLst>
          </p:cNvPr>
          <p:cNvSpPr txBox="1"/>
          <p:nvPr/>
        </p:nvSpPr>
        <p:spPr>
          <a:xfrm>
            <a:off x="191869" y="112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241655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1596</TotalTime>
  <Words>791</Words>
  <Application>Microsoft Office PowerPoint</Application>
  <PresentationFormat>宽屏</PresentationFormat>
  <Paragraphs>89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Microsoft JhengHei</vt:lpstr>
      <vt:lpstr>Microsoft YaHei UI</vt:lpstr>
      <vt:lpstr>SimSun</vt:lpstr>
      <vt:lpstr>Arial</vt:lpstr>
      <vt:lpstr>Calibri</vt:lpstr>
      <vt:lpstr>Calibri Light</vt:lpstr>
      <vt:lpstr>Office 主题​​</vt:lpstr>
      <vt:lpstr>2.学会宽容</vt:lpstr>
      <vt:lpstr>2.学会宽容</vt:lpstr>
      <vt:lpstr>                        学习目标</vt:lpstr>
      <vt:lpstr>如果你遇到了以下的情况 请问你会怎么做</vt:lpstr>
      <vt:lpstr>宽容让生活更美好</vt:lpstr>
      <vt:lpstr>PowerPoint 演示文稿</vt:lpstr>
      <vt:lpstr>                           感谢他们的宽容</vt:lpstr>
      <vt:lpstr>PowerPoint 演示文稿</vt:lpstr>
      <vt:lpstr>丁丁和朋友来到了一个叫“宽容城”的神奇地方。他们听说这个城市有三处特别的文化景点······</vt:lpstr>
      <vt:lpstr>景点1</vt:lpstr>
      <vt:lpstr>答案：</vt:lpstr>
      <vt:lpstr>景点2</vt:lpstr>
      <vt:lpstr>答案</vt:lpstr>
      <vt:lpstr>景点3</vt:lpstr>
      <vt:lpstr>答案</vt:lpstr>
      <vt:lpstr>PowerPoint 演示文稿</vt:lpstr>
      <vt:lpstr>PowerPoint 演示文稿</vt:lpstr>
      <vt:lpstr>游戏</vt:lpstr>
      <vt:lpstr>请同学们阅读”阅读角”里面的内容</vt:lpstr>
      <vt:lpstr>拥有一颗宽容心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2.学会宽容</dc:title>
  <dc:creator>tsstt sungbly</dc:creator>
  <cp:lastModifiedBy>tsstt sungbly</cp:lastModifiedBy>
  <cp:revision>4</cp:revision>
  <dcterms:created xsi:type="dcterms:W3CDTF">2024-03-30T10:29:16Z</dcterms:created>
  <dcterms:modified xsi:type="dcterms:W3CDTF">2024-03-31T13:05:21Z</dcterms:modified>
</cp:coreProperties>
</file>